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11/21/2020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11/21/2020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11/21/2020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11/21/2020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11/21/2020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تحقیق درباره زندگی سعدی</a:t>
            </a:r>
            <a:endParaRPr lang="en-US" dirty="0"/>
          </a:p>
        </p:txBody>
      </p:sp>
      <p:sp>
        <p:nvSpPr>
          <p:cNvPr id="3" name="Subtitle 2"/>
          <p:cNvSpPr>
            <a:spLocks noGrp="1"/>
          </p:cNvSpPr>
          <p:nvPr>
            <p:ph type="subTitle" idx="1"/>
          </p:nvPr>
        </p:nvSpPr>
        <p:spPr/>
        <p:txBody>
          <a:bodyPr/>
          <a:lstStyle/>
          <a:p>
            <a:r>
              <a:rPr lang="fa-IR" smtClean="0"/>
              <a:t>ایده</a:t>
            </a:r>
            <a:r>
              <a:rPr lang="fa-IR"/>
              <a:t>‌</a:t>
            </a:r>
            <a:r>
              <a:rPr lang="fa-IR" smtClean="0"/>
              <a:t>آل </a:t>
            </a:r>
            <a:r>
              <a:rPr lang="fa-IR" dirty="0" smtClean="0"/>
              <a:t>مگ</a:t>
            </a:r>
            <a:endParaRPr lang="en-US" dirty="0"/>
          </a:p>
        </p:txBody>
      </p:sp>
    </p:spTree>
    <p:extLst>
      <p:ext uri="{BB962C8B-B14F-4D97-AF65-F5344CB8AC3E}">
        <p14:creationId xmlns:p14="http://schemas.microsoft.com/office/powerpoint/2010/main" val="587568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سعدی که بود</a:t>
            </a:r>
            <a:r>
              <a:rPr lang="fa-IR" b="1" dirty="0" smtClean="0"/>
              <a:t>؟</a:t>
            </a:r>
            <a:endParaRPr lang="en-US" dirty="0"/>
          </a:p>
        </p:txBody>
      </p:sp>
      <p:sp>
        <p:nvSpPr>
          <p:cNvPr id="3" name="Content Placeholder 2"/>
          <p:cNvSpPr>
            <a:spLocks noGrp="1"/>
          </p:cNvSpPr>
          <p:nvPr>
            <p:ph idx="1"/>
          </p:nvPr>
        </p:nvSpPr>
        <p:spPr/>
        <p:txBody>
          <a:bodyPr/>
          <a:lstStyle/>
          <a:p>
            <a:pPr algn="r" rtl="1"/>
            <a:r>
              <a:rPr lang="fa-IR" b="1" dirty="0"/>
              <a:t>مشرف الدین مصلح بن عبدالله شیرازی</a:t>
            </a:r>
            <a:r>
              <a:rPr lang="fa-IR" dirty="0"/>
              <a:t> یا </a:t>
            </a:r>
            <a:r>
              <a:rPr lang="fa-IR" b="1" dirty="0"/>
              <a:t>سعدی</a:t>
            </a:r>
            <a:r>
              <a:rPr lang="fa-IR" dirty="0"/>
              <a:t> یکی از بزرگترین شاعران و نویسندگان فارسی است. او در زمینه شعر و نثر از خود آثار ماندگاری به جا گذاشته و شهرتی فراتر از مرزهای ایران دارد. شعرهای او به دو زبان فارسی و عربی سروده شده‌اند و ویژگی بارز آن‌ها «بیان ساده و زیبا» به‌حساب می‌آید. برای همین است که سعدی را «استاد سخن» نامیده‌اند. جدا از این سادگی و زیبایی، سعدی در انتقال مفاهیم و حکمت‌های اخلاقی هم بسیار موفق عمل کرده است. او در دو کتاب «گلستان» و «بوستان» به بیان پندهای نیکو برای زندگی می‌پردازد. گلستان سعدی در کشورهای مختلفی مثل فرانسه، انگلیس و آمریکا ترجمه شده است و به‌دلیل پربار بودن از لحاظ معنا شهرتی جهانی دارد.</a:t>
            </a:r>
            <a:endParaRPr lang="en-US" dirty="0"/>
          </a:p>
        </p:txBody>
      </p:sp>
    </p:spTree>
    <p:extLst>
      <p:ext uri="{BB962C8B-B14F-4D97-AF65-F5344CB8AC3E}">
        <p14:creationId xmlns:p14="http://schemas.microsoft.com/office/powerpoint/2010/main" val="4242456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وضعیت فرهنگی‌سیاسی ایران در زمان </a:t>
            </a:r>
            <a:r>
              <a:rPr lang="fa-IR" b="1" dirty="0" smtClean="0"/>
              <a:t>سعدی</a:t>
            </a:r>
            <a:endParaRPr lang="en-US" dirty="0"/>
          </a:p>
        </p:txBody>
      </p:sp>
      <p:sp>
        <p:nvSpPr>
          <p:cNvPr id="3" name="Content Placeholder 2"/>
          <p:cNvSpPr>
            <a:spLocks noGrp="1"/>
          </p:cNvSpPr>
          <p:nvPr>
            <p:ph idx="1"/>
          </p:nvPr>
        </p:nvSpPr>
        <p:spPr/>
        <p:txBody>
          <a:bodyPr/>
          <a:lstStyle/>
          <a:p>
            <a:pPr algn="r" rtl="1"/>
            <a:r>
              <a:rPr lang="fa-IR" dirty="0"/>
              <a:t>زندگی سعدی همزمان شد با حمله مغول و ویرانی گسترده در ایران. در این دوره داشمندان و ادیبان ایرانی یا کشته می‌شدند یا به‌ناچار از کشور فرار می‌کردند. محمدحسن حمیدی در کتاب بیم و امید اشاره دارد که «ايران در هيچ زماني روزگاري پريشان تر و اندوهبار تر از روزگار سعدي نداشته است». اما از اقبال خوب سعدی، منطقه فارس (کمی بزرگتر از استان فارس امروزی) حاکمان خوش‌فکری داشت که خیلی سریع با پذیرفتن حکمرانی مغول از ویرانی و ناامنی در منطقه خود جلوگیری کردند.</a:t>
            </a:r>
          </a:p>
          <a:p>
            <a:pPr algn="r" rtl="1"/>
            <a:r>
              <a:rPr lang="fa-IR" dirty="0"/>
              <a:t>در چنین شرایطی سعدی به سن جوانی رسید و نوشتن را آغاز کرد. هدف نوشته‌های او جدا از زنده نگه‌داشتن زبان پارسی (در حالی که مغول در حال سوزاندن کتاب‌ها و مبارزه با آن بود)، بیان درد هم‌وطنانش هم بود. او با توجه به شرایط زمانه نمی‌توانست مستقیما شاهان را مورد خطاب قرار داده و ظلم و ستم آن‌ها را سرزنش کند. در عوض در گلستان و بوستان به ستایش عدالت، تواضع، مهربانی و... پرداخته و این نکات را به حاکمان (و تمام مردم) گوشزد می‌کرد. همین هوشمندی سعدی بود که در کنار توانایی‌هایش در شعر و نثر، او را در تاریخ این سرزمین ماندگار کرد و شهرتش را از مرزهای ایران هم فراتر برد.</a:t>
            </a:r>
          </a:p>
          <a:p>
            <a:pPr algn="r" rtl="1"/>
            <a:endParaRPr lang="en-US" dirty="0"/>
          </a:p>
        </p:txBody>
      </p:sp>
    </p:spTree>
    <p:extLst>
      <p:ext uri="{BB962C8B-B14F-4D97-AF65-F5344CB8AC3E}">
        <p14:creationId xmlns:p14="http://schemas.microsoft.com/office/powerpoint/2010/main" val="299318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گرایش های فکری و مذهبی </a:t>
            </a:r>
            <a:r>
              <a:rPr lang="fa-IR" b="1" dirty="0" smtClean="0"/>
              <a:t>سعدی</a:t>
            </a:r>
            <a:endParaRPr lang="en-US" dirty="0"/>
          </a:p>
        </p:txBody>
      </p:sp>
      <p:sp>
        <p:nvSpPr>
          <p:cNvPr id="3" name="Content Placeholder 2"/>
          <p:cNvSpPr>
            <a:spLocks noGrp="1"/>
          </p:cNvSpPr>
          <p:nvPr>
            <p:ph idx="1"/>
          </p:nvPr>
        </p:nvSpPr>
        <p:spPr/>
        <p:txBody>
          <a:bodyPr/>
          <a:lstStyle/>
          <a:p>
            <a:pPr algn="r" rtl="1"/>
            <a:r>
              <a:rPr lang="fa-IR" dirty="0"/>
              <a:t>اندیشه سعدی از زمان خود جلوتر بود. در آن زمان شاعران یا در حال مدح حاکمان و گذران زندگی از راه قلم بودند یا در تنهایی اشعار عاشقانه و عارفانه می‌سرودند. سعدی اما نه هم‌سویی با صاحبان قدرت را انتخاب کرد و نه سکوت و تنهایی را پذیرفت. او مسیر مبارزه‌ای غیرمستقیم و هوشمندانه را در پیش گرفت و به‌جای مدح حاکمان، آن‌ها را نصیحت کرد. در گلستان و بوستان سعدی بارها به ستایش مفاهیم اخلاقی مثل «عدل» و «تواضع» برمی‌خوریم. همان ویژگی‌هایی که با نبودن آن‌ها یک حاکم تبدیل به حاکمی ستمگر و منفور می‌شود. او دیوان غزلیات خود را با این غزل آغاز می‌کند «اول دفتر به‌نام ایزد دانا/صانع پروردگار حیِّ توانا» که نشان از ایمان به خدا و مسلمان بودن او دارد.</a:t>
            </a:r>
            <a:endParaRPr lang="en-US" dirty="0"/>
          </a:p>
        </p:txBody>
      </p:sp>
    </p:spTree>
    <p:extLst>
      <p:ext uri="{BB962C8B-B14F-4D97-AF65-F5344CB8AC3E}">
        <p14:creationId xmlns:p14="http://schemas.microsoft.com/office/powerpoint/2010/main" val="788293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آثار </a:t>
            </a:r>
            <a:r>
              <a:rPr lang="fa-IR" b="1" dirty="0" smtClean="0"/>
              <a:t>سعدی</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fa-IR" dirty="0" smtClean="0"/>
              <a:t>بوستان: مثنویات با موضوع پندهای اخلاقی</a:t>
            </a:r>
          </a:p>
          <a:p>
            <a:pPr algn="r" rtl="1"/>
            <a:r>
              <a:rPr lang="fa-IR" dirty="0" smtClean="0"/>
              <a:t>گلستان: نثر مسجع (موزون) با موضوع پندهای اخلاقی</a:t>
            </a:r>
          </a:p>
          <a:p>
            <a:pPr algn="r" rtl="1"/>
            <a:r>
              <a:rPr lang="fa-IR" dirty="0" smtClean="0"/>
              <a:t>دیوان اشعار (کلیات): غزلیات عاشقانه، قصاید عربی و فارسی و وصف طبیعت</a:t>
            </a:r>
          </a:p>
          <a:p>
            <a:pPr lvl="1" algn="just" rtl="1">
              <a:buFont typeface="Arial" panose="020B0604020202020204" pitchFamily="34" charset="0"/>
              <a:buChar char="•"/>
            </a:pPr>
            <a:r>
              <a:rPr lang="fa-IR" dirty="0"/>
              <a:t>صاحبیه</a:t>
            </a:r>
          </a:p>
          <a:p>
            <a:pPr lvl="1" algn="just" rtl="1">
              <a:buFont typeface="Arial" panose="020B0604020202020204" pitchFamily="34" charset="0"/>
              <a:buChar char="•"/>
            </a:pPr>
            <a:r>
              <a:rPr lang="fa-IR" dirty="0"/>
              <a:t>قصاید</a:t>
            </a:r>
          </a:p>
          <a:p>
            <a:pPr lvl="1" algn="just" rtl="1">
              <a:buFont typeface="Arial" panose="020B0604020202020204" pitchFamily="34" charset="0"/>
              <a:buChar char="•"/>
            </a:pPr>
            <a:r>
              <a:rPr lang="fa-IR" dirty="0"/>
              <a:t>غزلیات</a:t>
            </a:r>
          </a:p>
          <a:p>
            <a:pPr lvl="1" algn="just" rtl="1">
              <a:buFont typeface="Arial" panose="020B0604020202020204" pitchFamily="34" charset="0"/>
              <a:buChar char="•"/>
            </a:pPr>
            <a:r>
              <a:rPr lang="fa-IR" dirty="0"/>
              <a:t>مراثی</a:t>
            </a:r>
          </a:p>
          <a:p>
            <a:pPr lvl="1" algn="just" rtl="1">
              <a:buFont typeface="Arial" panose="020B0604020202020204" pitchFamily="34" charset="0"/>
              <a:buChar char="•"/>
            </a:pPr>
            <a:r>
              <a:rPr lang="fa-IR" dirty="0" smtClean="0"/>
              <a:t>مفردات</a:t>
            </a:r>
          </a:p>
          <a:p>
            <a:pPr algn="r" rtl="1"/>
            <a:r>
              <a:rPr lang="fa-IR" dirty="0" smtClean="0"/>
              <a:t>رسائل نثر: کتاب‌های غیرشعری</a:t>
            </a:r>
          </a:p>
          <a:p>
            <a:pPr lvl="1" algn="r" rtl="1"/>
            <a:r>
              <a:rPr lang="fa-IR" dirty="0"/>
              <a:t>کتاب نصیحةالملوک</a:t>
            </a:r>
          </a:p>
          <a:p>
            <a:pPr lvl="1" algn="r" rtl="1"/>
            <a:r>
              <a:rPr lang="fa-IR" dirty="0"/>
              <a:t>رساله در عقل و عشق</a:t>
            </a:r>
          </a:p>
          <a:p>
            <a:pPr lvl="1" algn="r" rtl="1"/>
            <a:r>
              <a:rPr lang="fa-IR" dirty="0"/>
              <a:t>الجواب</a:t>
            </a:r>
          </a:p>
          <a:p>
            <a:pPr lvl="1" algn="r" rtl="1"/>
            <a:r>
              <a:rPr lang="fa-IR" dirty="0"/>
              <a:t>در تربیت یکی از ملوک گوید</a:t>
            </a:r>
          </a:p>
          <a:p>
            <a:pPr lvl="1" algn="r" rtl="1"/>
            <a:r>
              <a:rPr lang="fa-IR" dirty="0"/>
              <a:t>مجالس پنجگانه</a:t>
            </a:r>
          </a:p>
          <a:p>
            <a:pPr lvl="1" algn="r" rtl="1"/>
            <a:r>
              <a:rPr lang="fa-IR" dirty="0"/>
              <a:t>هزلیات سعدی</a:t>
            </a:r>
          </a:p>
          <a:p>
            <a:pPr lvl="1" algn="r" rtl="1"/>
            <a:endParaRPr lang="en-US" dirty="0"/>
          </a:p>
        </p:txBody>
      </p:sp>
    </p:spTree>
    <p:extLst>
      <p:ext uri="{BB962C8B-B14F-4D97-AF65-F5344CB8AC3E}">
        <p14:creationId xmlns:p14="http://schemas.microsoft.com/office/powerpoint/2010/main" val="56927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مهم ترین ویژگی ها و تمایز آثار </a:t>
            </a:r>
            <a:r>
              <a:rPr lang="fa-IR" b="1" dirty="0" smtClean="0"/>
              <a:t>سعدی</a:t>
            </a:r>
            <a:endParaRPr lang="en-US" dirty="0"/>
          </a:p>
        </p:txBody>
      </p:sp>
      <p:sp>
        <p:nvSpPr>
          <p:cNvPr id="3" name="Content Placeholder 2"/>
          <p:cNvSpPr>
            <a:spLocks noGrp="1"/>
          </p:cNvSpPr>
          <p:nvPr>
            <p:ph idx="1"/>
          </p:nvPr>
        </p:nvSpPr>
        <p:spPr/>
        <p:txBody>
          <a:bodyPr>
            <a:normAutofit lnSpcReduction="10000"/>
          </a:bodyPr>
          <a:lstStyle/>
          <a:p>
            <a:pPr algn="r" rtl="1"/>
            <a:r>
              <a:rPr lang="fa-IR" dirty="0"/>
              <a:t>سعدی جدا از شاعری توانا یک روشنفکر بود که مشکلات مردم زمان خود را عمیقا درک می‌کرد. او می‌دانست که هنر باید بتواند انسان‌ها را پرورش داده و به کمال نزدیک‌تر کند. همین باعث شد که آثار او همگی دارای معانی عمیق و پندهای مهم برای زندگی باشند. به همین دلیل است که بسیاری از علاقه‌مندان و فعالان حوزه ادبیات در جهان، ادبیات پارسی را با سعدی می‌شناسند.  جدا از این درون‌مایه قوی، آثار سعدی از بیان زیبایی برخوردارند. زبان اشعار او ساده‌فهم، دلنشین و روان است و برای همین به او لقب «استاد سخن» را داده‌اند. هنر شاعری در کارهای سعدی به حدی پررنگ بود که تا سال‌ها بعد از او شاعران تحت تاثیر او قرار می‌گرفتند. این تاثیر را به‌وضوح در دیوان حافظ می‌توان دید. به این دو بیت دقت کنید:</a:t>
            </a:r>
          </a:p>
          <a:p>
            <a:pPr algn="r" rtl="1"/>
            <a:r>
              <a:rPr lang="fa-IR" i="1" dirty="0"/>
              <a:t>سعدی : </a:t>
            </a:r>
            <a:r>
              <a:rPr lang="fa-IR" dirty="0" smtClean="0"/>
              <a:t/>
            </a:r>
            <a:br>
              <a:rPr lang="fa-IR" dirty="0" smtClean="0"/>
            </a:br>
            <a:r>
              <a:rPr lang="fa-IR" b="1" dirty="0" smtClean="0"/>
              <a:t>من </a:t>
            </a:r>
            <a:r>
              <a:rPr lang="fa-IR" b="1" dirty="0"/>
              <a:t>از آن روز که در بند توام آزادم    </a:t>
            </a:r>
            <a:r>
              <a:rPr lang="fa-IR" dirty="0" smtClean="0"/>
              <a:t/>
            </a:r>
            <a:br>
              <a:rPr lang="fa-IR" dirty="0" smtClean="0"/>
            </a:br>
            <a:r>
              <a:rPr lang="fa-IR" dirty="0" smtClean="0"/>
              <a:t>پادشاهم </a:t>
            </a:r>
            <a:r>
              <a:rPr lang="fa-IR" dirty="0"/>
              <a:t>که به دست تو اسیر افتادم</a:t>
            </a:r>
          </a:p>
          <a:p>
            <a:pPr algn="r" rtl="1"/>
            <a:r>
              <a:rPr lang="fa-IR" i="1" dirty="0"/>
              <a:t>حافظ  </a:t>
            </a:r>
            <a:r>
              <a:rPr lang="fa-IR" i="1" dirty="0" smtClean="0"/>
              <a:t>:</a:t>
            </a:r>
            <a:r>
              <a:rPr lang="fa-IR" dirty="0" smtClean="0"/>
              <a:t/>
            </a:r>
            <a:br>
              <a:rPr lang="fa-IR" dirty="0" smtClean="0"/>
            </a:br>
            <a:r>
              <a:rPr lang="fa-IR" dirty="0" smtClean="0"/>
              <a:t>حافظ </a:t>
            </a:r>
            <a:r>
              <a:rPr lang="fa-IR" dirty="0"/>
              <a:t>از جور تو حاشا که بگرداند </a:t>
            </a:r>
            <a:r>
              <a:rPr lang="fa-IR" dirty="0" smtClean="0"/>
              <a:t>روی</a:t>
            </a:r>
            <a:br>
              <a:rPr lang="fa-IR" dirty="0" smtClean="0"/>
            </a:br>
            <a:r>
              <a:rPr lang="fa-IR" b="1" dirty="0"/>
              <a:t> من از آن روز که در بند توام آزادم</a:t>
            </a:r>
            <a:endParaRPr lang="fa-IR" dirty="0"/>
          </a:p>
          <a:p>
            <a:pPr algn="r" rtl="1"/>
            <a:r>
              <a:rPr lang="fa-IR" dirty="0"/>
              <a:t>بیشتر از ده مورد تضمین یا اقتباس از اشعار سعدی در دیوان حافظ به چشم می‌خورد.</a:t>
            </a:r>
          </a:p>
          <a:p>
            <a:pPr algn="r" rtl="1"/>
            <a:endParaRPr lang="en-US" dirty="0"/>
          </a:p>
        </p:txBody>
      </p:sp>
    </p:spTree>
    <p:extLst>
      <p:ext uri="{BB962C8B-B14F-4D97-AF65-F5344CB8AC3E}">
        <p14:creationId xmlns:p14="http://schemas.microsoft.com/office/powerpoint/2010/main" val="225023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آثار سعدی از چه کسانی تاثیر پذیرفته اند</a:t>
            </a:r>
            <a:r>
              <a:rPr lang="fa-IR" b="1" dirty="0" smtClean="0"/>
              <a:t>؟</a:t>
            </a:r>
            <a:endParaRPr lang="en-US" dirty="0"/>
          </a:p>
        </p:txBody>
      </p:sp>
      <p:sp>
        <p:nvSpPr>
          <p:cNvPr id="3" name="Content Placeholder 2"/>
          <p:cNvSpPr>
            <a:spLocks noGrp="1"/>
          </p:cNvSpPr>
          <p:nvPr>
            <p:ph idx="1"/>
          </p:nvPr>
        </p:nvSpPr>
        <p:spPr/>
        <p:txBody>
          <a:bodyPr/>
          <a:lstStyle/>
          <a:p>
            <a:pPr algn="r" rtl="1"/>
            <a:r>
              <a:rPr lang="fa-IR" sz="3600" b="1" dirty="0" smtClean="0"/>
              <a:t>شاهنامه </a:t>
            </a:r>
            <a:r>
              <a:rPr lang="fa-IR" sz="3600" b="1" dirty="0"/>
              <a:t>فردوسی</a:t>
            </a:r>
            <a:endParaRPr lang="fa-IR" sz="3600" dirty="0"/>
          </a:p>
          <a:p>
            <a:pPr algn="r" rtl="1"/>
            <a:r>
              <a:rPr lang="fa-IR" sz="3600" b="1" dirty="0"/>
              <a:t>قرآن و حدیث</a:t>
            </a:r>
            <a:endParaRPr lang="fa-IR" sz="3600" dirty="0"/>
          </a:p>
          <a:p>
            <a:pPr algn="r" rtl="1"/>
            <a:r>
              <a:rPr lang="fa-IR" sz="3600" b="1" dirty="0"/>
              <a:t>محمد غزالی</a:t>
            </a:r>
            <a:endParaRPr lang="fa-IR" sz="3600" dirty="0"/>
          </a:p>
          <a:p>
            <a:pPr algn="r" rtl="1"/>
            <a:r>
              <a:rPr lang="fa-IR" sz="3600" b="1" dirty="0"/>
              <a:t>سنایی</a:t>
            </a:r>
            <a:endParaRPr lang="fa-IR" sz="3600" dirty="0"/>
          </a:p>
          <a:p>
            <a:pPr algn="r" rtl="1"/>
            <a:r>
              <a:rPr lang="fa-IR" sz="3600" b="1" dirty="0"/>
              <a:t>انوری</a:t>
            </a:r>
            <a:endParaRPr lang="fa-IR" sz="3600" dirty="0"/>
          </a:p>
          <a:p>
            <a:pPr algn="r" rtl="1"/>
            <a:endParaRPr lang="en-US" dirty="0"/>
          </a:p>
        </p:txBody>
      </p:sp>
    </p:spTree>
    <p:extLst>
      <p:ext uri="{BB962C8B-B14F-4D97-AF65-F5344CB8AC3E}">
        <p14:creationId xmlns:p14="http://schemas.microsoft.com/office/powerpoint/2010/main" val="2898522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a:t>میراث سعدی در ادبیات و فرهنگ جهان چیست</a:t>
            </a:r>
            <a:r>
              <a:rPr lang="fa-IR" b="1" dirty="0" smtClean="0"/>
              <a:t>؟</a:t>
            </a:r>
            <a:endParaRPr lang="en-US" dirty="0"/>
          </a:p>
        </p:txBody>
      </p:sp>
      <p:sp>
        <p:nvSpPr>
          <p:cNvPr id="3" name="Content Placeholder 2"/>
          <p:cNvSpPr>
            <a:spLocks noGrp="1"/>
          </p:cNvSpPr>
          <p:nvPr>
            <p:ph idx="1"/>
          </p:nvPr>
        </p:nvSpPr>
        <p:spPr/>
        <p:txBody>
          <a:bodyPr/>
          <a:lstStyle/>
          <a:p>
            <a:pPr algn="r" rtl="1"/>
            <a:r>
              <a:rPr lang="fa-IR" dirty="0" smtClean="0"/>
              <a:t>میراث </a:t>
            </a:r>
            <a:r>
              <a:rPr lang="fa-IR" dirty="0"/>
              <a:t>سعدی برای آیندگان خود در ایران و جهان شامل دو بخش مهم بود. اول اینکه او توانست فرهنگ ایران را در زمانی که حمله مغول بود، زنده نگه دارد. مغول‌ها تلاش بسیار زیادی برای از بین بردن زبان و فرهنگ پارسی کردند و این تلاش‌ها در صورت نبودن شاعری مثل سعدی به نتیجه می‌رسید. در واقع اگر سعدی نبود، شاید امروز چیزی به نام زبان فارسی وجود نداشت و پس از او شاعران الگویی برای تقلید نداشتند. بخش دوم میراث او هم مربوط به حکمت و دانشی است که در آثار خود ارائه می‌کند. او در نوشته‌هایش، نگاهی حکیمانه به بخش‌های مختلف زندگی دارد که این نگاه هنوز هم برای انسان امروزی تازه است. آثار حکیمانه‌ی او (بوستان و گلستان) در سراسر دنیا (به‌خصوص کشورهای بزرگ و پیشرفته) ترجمه شده و طرفداران زیادی دارد. این یعنی او توانسته است فرهنگ و اخلاق اصیل ایرانی را به جهان صادر کند. الکساندر پوشکین، بنجامین فرانکلین، رالف والدو امرسون از شعرهای سعدی در اشعار و نوشته های خود استفاده کرده </a:t>
            </a:r>
            <a:r>
              <a:rPr lang="fa-IR" dirty="0" smtClean="0"/>
              <a:t>اند.سعدی </a:t>
            </a:r>
            <a:r>
              <a:rPr lang="fa-IR" dirty="0"/>
              <a:t>در خانقاهی که در گذشته محل زندگی او بود، به خاک سپرده شده که در ۴ کیلومتری شمال شرقی شیراز، در دامنه کوه فهندژ، در انتهای خیابان بوستان و در کنار باغ دلگشا قرار دارد. این آرامگاه همیشه میزبان ایرانگردان و جهانگردانی است که به شوق دیدن سعدی پا به شیراز می‌گذارند.</a:t>
            </a:r>
          </a:p>
          <a:p>
            <a:pPr algn="r" rtl="1"/>
            <a:endParaRPr lang="en-US" dirty="0"/>
          </a:p>
        </p:txBody>
      </p:sp>
    </p:spTree>
    <p:extLst>
      <p:ext uri="{BB962C8B-B14F-4D97-AF65-F5344CB8AC3E}">
        <p14:creationId xmlns:p14="http://schemas.microsoft.com/office/powerpoint/2010/main" val="1703766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بخش پایانی</a:t>
            </a:r>
            <a:endParaRPr lang="en-US" dirty="0"/>
          </a:p>
        </p:txBody>
      </p:sp>
      <p:sp>
        <p:nvSpPr>
          <p:cNvPr id="3" name="Content Placeholder 2"/>
          <p:cNvSpPr>
            <a:spLocks noGrp="1"/>
          </p:cNvSpPr>
          <p:nvPr>
            <p:ph idx="1"/>
          </p:nvPr>
        </p:nvSpPr>
        <p:spPr/>
        <p:txBody>
          <a:bodyPr>
            <a:normAutofit lnSpcReduction="10000"/>
          </a:bodyPr>
          <a:lstStyle/>
          <a:p>
            <a:pPr algn="r" rtl="1"/>
            <a:r>
              <a:rPr lang="fa-IR" dirty="0"/>
              <a:t>سعدی در خانقاهی که در گذشته محل زندگی او بود، به خاک سپرده شده که در ۴ کیلومتری شمال شرقی شیراز، در دامنه کوه فهندژ، در انتهای خیابان بوستان و در کنار باغ دلگشا قرار دارد. این آرامگاه همیشه میزبان ایرانگردان و جهانگردانی است که به شوق دیدن سعدی پا به شیراز می‌گذارند.</a:t>
            </a:r>
          </a:p>
          <a:p>
            <a:endParaRPr lang="fa-IR" dirty="0" smtClean="0"/>
          </a:p>
          <a:p>
            <a:endParaRPr lang="fa-IR" dirty="0" smtClean="0"/>
          </a:p>
          <a:p>
            <a:endParaRPr lang="fa-IR" dirty="0"/>
          </a:p>
          <a:p>
            <a:endParaRPr lang="fa-IR" dirty="0" smtClean="0"/>
          </a:p>
          <a:p>
            <a:endParaRPr lang="fa-IR" dirty="0"/>
          </a:p>
          <a:p>
            <a:endParaRPr lang="fa-IR" dirty="0"/>
          </a:p>
          <a:p>
            <a:pPr>
              <a:buFont typeface="Garamond" panose="02020404030301010803" pitchFamily="18" charset="0"/>
              <a:buChar char="–"/>
            </a:pPr>
            <a:r>
              <a:rPr lang="fa-IR" sz="4000" dirty="0" smtClean="0"/>
              <a:t>با تشکر از توجه شما</a:t>
            </a:r>
          </a:p>
          <a:p>
            <a:endParaRPr lang="fa-IR" sz="4000" dirty="0"/>
          </a:p>
          <a:p>
            <a:endParaRPr lang="fa-IR" sz="4000" dirty="0" smtClean="0"/>
          </a:p>
          <a:p>
            <a:endParaRPr lang="en-US" sz="4000" dirty="0"/>
          </a:p>
        </p:txBody>
      </p:sp>
    </p:spTree>
    <p:extLst>
      <p:ext uri="{BB962C8B-B14F-4D97-AF65-F5344CB8AC3E}">
        <p14:creationId xmlns:p14="http://schemas.microsoft.com/office/powerpoint/2010/main" val="1226533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Custom 8">
      <a:majorFont>
        <a:latin typeface="Elephant"/>
        <a:ea typeface=""/>
        <a:cs typeface="B Nazanin"/>
      </a:majorFont>
      <a:minorFont>
        <a:latin typeface="Andalus"/>
        <a:ea typeface=""/>
        <a:cs typeface="B Nazani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19</TotalTime>
  <Words>840</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Andalus</vt:lpstr>
      <vt:lpstr>Arial</vt:lpstr>
      <vt:lpstr>B Nazanin</vt:lpstr>
      <vt:lpstr>Elephant</vt:lpstr>
      <vt:lpstr>Garamond</vt:lpstr>
      <vt:lpstr>Savon</vt:lpstr>
      <vt:lpstr>تحقیق درباره زندگی سعدی</vt:lpstr>
      <vt:lpstr>سعدی که بود؟</vt:lpstr>
      <vt:lpstr>وضعیت فرهنگی‌سیاسی ایران در زمان سعدی</vt:lpstr>
      <vt:lpstr>گرایش های فکری و مذهبی سعدی</vt:lpstr>
      <vt:lpstr>آثار سعدی</vt:lpstr>
      <vt:lpstr>مهم ترین ویژگی ها و تمایز آثار سعدی</vt:lpstr>
      <vt:lpstr>آثار سعدی از چه کسانی تاثیر پذیرفته اند؟</vt:lpstr>
      <vt:lpstr>میراث سعدی در ادبیات و فرهنگ جهان چیست؟</vt:lpstr>
      <vt:lpstr>بخش پایانی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تحقیق درباره زندگی سعدی</dc:title>
  <dc:creator>Windows User</dc:creator>
  <cp:lastModifiedBy>Windows User</cp:lastModifiedBy>
  <cp:revision>3</cp:revision>
  <dcterms:created xsi:type="dcterms:W3CDTF">2020-11-21T07:03:10Z</dcterms:created>
  <dcterms:modified xsi:type="dcterms:W3CDTF">2020-11-21T07:22:52Z</dcterms:modified>
</cp:coreProperties>
</file>